
<file path=[Content_Types].xml><?xml version="1.0" encoding="utf-8"?>
<Types xmlns="http://schemas.openxmlformats.org/package/2006/content-types">
  <Default Extension="gif" ContentType="video/unknown"/>
  <Default Extension="jpe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73" r:id="rId2"/>
    <p:sldId id="274" r:id="rId3"/>
    <p:sldId id="275" r:id="rId4"/>
    <p:sldId id="276" r:id="rId5"/>
    <p:sldId id="277" r:id="rId6"/>
    <p:sldId id="278" r:id="rId7"/>
    <p:sldId id="279" r:id="rId8"/>
    <p:sldId id="280" r:id="rId9"/>
    <p:sldId id="281" r:id="rId10"/>
    <p:sldId id="282" r:id="rId11"/>
    <p:sldId id="283" r:id="rId12"/>
    <p:sldId id="285" r:id="rId13"/>
    <p:sldId id="2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0"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9BF04-1ABB-4D39-B2A0-9F9F86E53C09}"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DAC07E-BE5B-4F20-BFBE-01F007F7E2A9}" type="slidenum">
              <a:rPr lang="en-US" smtClean="0"/>
              <a:t>‹#›</a:t>
            </a:fld>
            <a:endParaRPr lang="en-US"/>
          </a:p>
        </p:txBody>
      </p:sp>
    </p:spTree>
    <p:extLst>
      <p:ext uri="{BB962C8B-B14F-4D97-AF65-F5344CB8AC3E}">
        <p14:creationId xmlns:p14="http://schemas.microsoft.com/office/powerpoint/2010/main" val="38188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AC07E-BE5B-4F20-BFBE-01F007F7E2A9}" type="slidenum">
              <a:rPr lang="en-US" smtClean="0"/>
              <a:t>6</a:t>
            </a:fld>
            <a:endParaRPr lang="en-US"/>
          </a:p>
        </p:txBody>
      </p:sp>
    </p:spTree>
    <p:extLst>
      <p:ext uri="{BB962C8B-B14F-4D97-AF65-F5344CB8AC3E}">
        <p14:creationId xmlns:p14="http://schemas.microsoft.com/office/powerpoint/2010/main" val="409253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8" name="Freeform 7"/>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9" name="Title 8"/>
          <p:cNvSpPr>
            <a:spLocks noGrp="1"/>
          </p:cNvSpPr>
          <p:nvPr>
            <p:ph type="ctrTitle"/>
          </p:nvPr>
        </p:nvSpPr>
        <p:spPr>
          <a:xfrm>
            <a:off x="572085" y="3337560"/>
            <a:ext cx="8640064"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577400"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2F73FD6-1992-416F-AB8D-3E9FC2186E5C}" type="datetimeFigureOut">
              <a:rPr lang="en-US" smtClean="0"/>
              <a:pPr/>
              <a:t>4/26/2022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3452233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2F73FD6-1992-416F-AB8D-3E9FC2186E5C}"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341818814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2F73FD6-1992-416F-AB8D-3E9FC2186E5C}"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218485475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2F73FD6-1992-416F-AB8D-3E9FC2186E5C}"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29111662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9" name="Freeform 8"/>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2" name="Title 1"/>
          <p:cNvSpPr>
            <a:spLocks noGrp="1"/>
          </p:cNvSpPr>
          <p:nvPr>
            <p:ph type="title"/>
          </p:nvPr>
        </p:nvSpPr>
        <p:spPr>
          <a:xfrm>
            <a:off x="914400" y="3583838"/>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914400" y="2485800"/>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2F73FD6-1992-416F-AB8D-3E9FC2186E5C}" type="datetimeFigureOut">
              <a:rPr lang="en-US" smtClean="0"/>
              <a:pPr/>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2043429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68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2F73FD6-1992-416F-AB8D-3E9FC2186E5C}" type="datetimeFigureOut">
              <a:rPr lang="en-US" smtClean="0"/>
              <a:pPr/>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4826010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5486400"/>
            <a:ext cx="5386917"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5486400"/>
            <a:ext cx="5389033"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516912"/>
            <a:ext cx="5386917"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516912"/>
            <a:ext cx="538903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2F73FD6-1992-416F-AB8D-3E9FC2186E5C}" type="datetimeFigureOut">
              <a:rPr lang="en-US" smtClean="0"/>
              <a:pPr/>
              <a:t>4/26/2022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11796337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9960864"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A2F73FD6-1992-416F-AB8D-3E9FC2186E5C}" type="datetimeFigureOut">
              <a:rPr lang="en-US" smtClean="0"/>
              <a:pPr/>
              <a:t>4/26/2022</a:t>
            </a:fld>
            <a:endParaRPr lang="en-US"/>
          </a:p>
        </p:txBody>
      </p:sp>
      <p:sp>
        <p:nvSpPr>
          <p:cNvPr id="8" name="Slide Number Placeholder 7"/>
          <p:cNvSpPr>
            <a:spLocks noGrp="1"/>
          </p:cNvSpPr>
          <p:nvPr>
            <p:ph type="sldNum" sz="quarter" idx="11"/>
          </p:nvPr>
        </p:nvSpPr>
        <p:spPr/>
        <p:txBody>
          <a:bodyPr/>
          <a:lstStyle/>
          <a:p>
            <a:fld id="{92B6628C-DD1C-45F6-9EB7-A5AE33233EC7}"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403476862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73FD6-1992-416F-AB8D-3E9FC2186E5C}" type="datetimeFigureOut">
              <a:rPr lang="en-US" smtClean="0"/>
              <a:pPr/>
              <a:t>4/26/2022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296208841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5528"/>
            <a:ext cx="42672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2F73FD6-1992-416F-AB8D-3E9FC2186E5C}" type="datetimeFigureOut">
              <a:rPr lang="en-US" smtClean="0"/>
              <a:pPr/>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875264" y="6422065"/>
            <a:ext cx="1016000" cy="365125"/>
          </a:xfrm>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37287608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08976" y="1705709"/>
            <a:ext cx="4071824"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7408979" y="2998765"/>
            <a:ext cx="4071821"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09600" y="6422065"/>
            <a:ext cx="2844800" cy="365125"/>
          </a:xfrm>
        </p:spPr>
        <p:txBody>
          <a:bodyPr/>
          <a:lstStyle/>
          <a:p>
            <a:fld id="{A2F73FD6-1992-416F-AB8D-3E9FC2186E5C}" type="datetimeFigureOut">
              <a:rPr lang="en-US" smtClean="0"/>
              <a:pPr/>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384800798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16" name="Freeform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9" name="Title Placeholder 8"/>
          <p:cNvSpPr>
            <a:spLocks noGrp="1"/>
          </p:cNvSpPr>
          <p:nvPr>
            <p:ph type="title"/>
          </p:nvPr>
        </p:nvSpPr>
        <p:spPr>
          <a:xfrm>
            <a:off x="609600" y="274638"/>
            <a:ext cx="99568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609600" y="1600201"/>
            <a:ext cx="9956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422065"/>
            <a:ext cx="28448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A2F73FD6-1992-416F-AB8D-3E9FC2186E5C}" type="datetimeFigureOut">
              <a:rPr lang="en-US" smtClean="0"/>
              <a:pPr/>
              <a:t>4/26/2022</a:t>
            </a:fld>
            <a:endParaRPr lang="en-US"/>
          </a:p>
        </p:txBody>
      </p:sp>
      <p:sp>
        <p:nvSpPr>
          <p:cNvPr id="22" name="Footer Placeholder 21"/>
          <p:cNvSpPr>
            <a:spLocks noGrp="1"/>
          </p:cNvSpPr>
          <p:nvPr>
            <p:ph type="ftr" sz="quarter" idx="3"/>
          </p:nvPr>
        </p:nvSpPr>
        <p:spPr>
          <a:xfrm>
            <a:off x="4165600" y="6422065"/>
            <a:ext cx="38608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10871200" y="6422065"/>
            <a:ext cx="1016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92B6628C-DD1C-45F6-9EB7-A5AE33233EC7}" type="slidenum">
              <a:rPr lang="en-US" smtClean="0"/>
              <a:pPr/>
              <a:t>‹#›</a:t>
            </a:fld>
            <a:endParaRPr lang="en-US"/>
          </a:p>
        </p:txBody>
      </p:sp>
    </p:spTree>
    <p:extLst>
      <p:ext uri="{BB962C8B-B14F-4D97-AF65-F5344CB8AC3E}">
        <p14:creationId xmlns:p14="http://schemas.microsoft.com/office/powerpoint/2010/main" val="33915964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gif"/><Relationship Id="rId1" Type="http://schemas.microsoft.com/office/2007/relationships/media" Target="../media/media2.gif"/><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32A7A-42E8-4D63-8124-D21F290DD8DE}"/>
              </a:ext>
            </a:extLst>
          </p:cNvPr>
          <p:cNvSpPr txBox="1"/>
          <p:nvPr/>
        </p:nvSpPr>
        <p:spPr>
          <a:xfrm>
            <a:off x="210104" y="86916"/>
            <a:ext cx="11771791" cy="7417415"/>
          </a:xfrm>
          <a:prstGeom prst="rect">
            <a:avLst/>
          </a:prstGeom>
          <a:noFill/>
        </p:spPr>
        <p:txBody>
          <a:bodyPr wrap="square" rtlCol="0">
            <a:spAutoFit/>
          </a:bodyPr>
          <a:lstStyle/>
          <a:p>
            <a:pPr algn="ctr"/>
            <a:endParaRPr lang="en-US" sz="2400" dirty="0">
              <a:latin typeface="Castellar" panose="020A0402060406010301" pitchFamily="18" charset="0"/>
              <a:cs typeface="Times New Roman" pitchFamily="18" charset="0"/>
            </a:endParaRPr>
          </a:p>
          <a:p>
            <a:pPr algn="ctr"/>
            <a:r>
              <a:rPr lang="en-US" sz="2400" dirty="0">
                <a:latin typeface="Castellar" panose="020A0402060406010301" pitchFamily="18" charset="0"/>
                <a:cs typeface="Times New Roman" pitchFamily="18" charset="0"/>
              </a:rPr>
              <a:t>SEMINAR</a:t>
            </a:r>
            <a:r>
              <a:rPr lang="en-US" sz="24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ctr"/>
            <a:r>
              <a:rPr lang="en-US" sz="2000" dirty="0">
                <a:latin typeface="Castellar" panose="020A0402060406010301" pitchFamily="18" charset="0"/>
                <a:cs typeface="Times New Roman" pitchFamily="18" charset="0"/>
              </a:rPr>
              <a:t>ON</a:t>
            </a:r>
          </a:p>
          <a:p>
            <a:pPr algn="ctr"/>
            <a:r>
              <a:rPr lang="en-US" sz="3200" b="1" dirty="0">
                <a:latin typeface="Times New Roman" pitchFamily="18" charset="0"/>
                <a:cs typeface="Times New Roman" pitchFamily="18" charset="0"/>
              </a:rPr>
              <a:t>Deepfake Video Detection Using Neural Network</a:t>
            </a:r>
          </a:p>
          <a:p>
            <a:pPr algn="ctr"/>
            <a:endParaRPr lang="en-US" sz="32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Presented by</a:t>
            </a:r>
          </a:p>
          <a:p>
            <a:pPr algn="ctr"/>
            <a:r>
              <a:rPr lang="en-US" sz="2000" b="1" dirty="0">
                <a:latin typeface="Times New Roman" pitchFamily="18" charset="0"/>
                <a:cs typeface="Times New Roman" pitchFamily="18" charset="0"/>
              </a:rPr>
              <a:t>Pranay V. Shahare</a:t>
            </a:r>
          </a:p>
          <a:p>
            <a:pPr algn="ctr"/>
            <a:r>
              <a:rPr lang="en-US" sz="2000" b="1" dirty="0" err="1">
                <a:latin typeface="Times New Roman" pitchFamily="18" charset="0"/>
                <a:cs typeface="Times New Roman" pitchFamily="18" charset="0"/>
              </a:rPr>
              <a:t>Tejaswini</a:t>
            </a:r>
            <a:r>
              <a:rPr lang="en-US" sz="2000" b="1" dirty="0">
                <a:latin typeface="Times New Roman" pitchFamily="18" charset="0"/>
                <a:cs typeface="Times New Roman" pitchFamily="18" charset="0"/>
              </a:rPr>
              <a:t> V. </a:t>
            </a:r>
            <a:r>
              <a:rPr lang="en-US" sz="2000" b="1" dirty="0" err="1">
                <a:latin typeface="Times New Roman" pitchFamily="18" charset="0"/>
                <a:cs typeface="Times New Roman" pitchFamily="18" charset="0"/>
              </a:rPr>
              <a:t>Hirudkar</a:t>
            </a:r>
            <a:endParaRPr lang="en-US" sz="2000" b="1" dirty="0">
              <a:latin typeface="Times New Roman" pitchFamily="18" charset="0"/>
              <a:cs typeface="Times New Roman" pitchFamily="18" charset="0"/>
            </a:endParaRPr>
          </a:p>
          <a:p>
            <a:pPr algn="ctr"/>
            <a:r>
              <a:rPr lang="en-US" b="1" dirty="0">
                <a:latin typeface="Times New Roman" pitchFamily="18" charset="0"/>
                <a:cs typeface="Times New Roman" pitchFamily="18" charset="0"/>
              </a:rPr>
              <a:t>M.Sc.–Semester IV (Computer Science)</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Under the Guidance of</a:t>
            </a:r>
          </a:p>
          <a:p>
            <a:pPr algn="ctr"/>
            <a:r>
              <a:rPr lang="en-US" sz="2400" b="1" dirty="0">
                <a:latin typeface="Times New Roman" pitchFamily="18" charset="0"/>
                <a:cs typeface="Times New Roman" pitchFamily="18" charset="0"/>
              </a:rPr>
              <a:t>Dr. S. R. </a:t>
            </a:r>
            <a:r>
              <a:rPr lang="en-US" sz="2400" b="1" dirty="0" err="1">
                <a:latin typeface="Times New Roman" pitchFamily="18" charset="0"/>
                <a:cs typeface="Times New Roman" pitchFamily="18" charset="0"/>
              </a:rPr>
              <a:t>Gedam</a:t>
            </a:r>
            <a:endParaRPr lang="en-US" sz="28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Assistant Professor</a:t>
            </a:r>
          </a:p>
          <a:p>
            <a:pPr algn="ctr"/>
            <a:endParaRPr lang="en-US" b="1"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DEPARTMENT OF COMPUTER SCIENCE</a:t>
            </a:r>
            <a:endParaRPr lang="en-US" sz="20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Shri Shivaji Education Society Amravati’s,</a:t>
            </a:r>
          </a:p>
          <a:p>
            <a:pPr algn="ctr"/>
            <a:r>
              <a:rPr lang="en-US" sz="2400" b="1" dirty="0">
                <a:latin typeface="Times New Roman" pitchFamily="18" charset="0"/>
                <a:cs typeface="Times New Roman" pitchFamily="18" charset="0"/>
              </a:rPr>
              <a:t>SCIENCE COLLEGE</a:t>
            </a:r>
            <a:endParaRPr lang="en-US" sz="32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Congress Nagar, Nagpur-440012.</a:t>
            </a:r>
          </a:p>
          <a:p>
            <a:pPr algn="ctr"/>
            <a:r>
              <a:rPr lang="en-US" b="1" dirty="0">
                <a:latin typeface="Times New Roman" pitchFamily="18" charset="0"/>
              </a:rPr>
              <a:t>2020-21</a:t>
            </a:r>
          </a:p>
          <a:p>
            <a:endParaRPr lang="en-US" dirty="0"/>
          </a:p>
        </p:txBody>
      </p:sp>
    </p:spTree>
    <p:extLst>
      <p:ext uri="{BB962C8B-B14F-4D97-AF65-F5344CB8AC3E}">
        <p14:creationId xmlns:p14="http://schemas.microsoft.com/office/powerpoint/2010/main" val="303861319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516F96-8E7D-41D8-9551-B575CD997F6B}"/>
              </a:ext>
            </a:extLst>
          </p:cNvPr>
          <p:cNvSpPr txBox="1"/>
          <p:nvPr/>
        </p:nvSpPr>
        <p:spPr>
          <a:xfrm>
            <a:off x="0" y="377252"/>
            <a:ext cx="12022111" cy="830997"/>
          </a:xfrm>
          <a:prstGeom prst="rect">
            <a:avLst/>
          </a:prstGeom>
          <a:noFill/>
        </p:spPr>
        <p:txBody>
          <a:bodyPr wrap="square" rtlCol="0">
            <a:spAutoFit/>
          </a:bodyPr>
          <a:lstStyle/>
          <a:p>
            <a:pPr algn="ctr"/>
            <a:r>
              <a:rPr lang="en-US" sz="4800" u="sng" dirty="0">
                <a:latin typeface="Castellar" panose="020A0402060406010301" pitchFamily="18" charset="0"/>
                <a:cs typeface="Times New Roman" panose="02020603050405020304" pitchFamily="18" charset="0"/>
              </a:rPr>
              <a:t>Implications</a:t>
            </a:r>
          </a:p>
        </p:txBody>
      </p:sp>
      <p:sp>
        <p:nvSpPr>
          <p:cNvPr id="3" name="TextBox 2">
            <a:extLst>
              <a:ext uri="{FF2B5EF4-FFF2-40B4-BE49-F238E27FC236}">
                <a16:creationId xmlns:a16="http://schemas.microsoft.com/office/drawing/2014/main" id="{4DAFD540-DE30-45C7-8FA9-72874D9CDE89}"/>
              </a:ext>
            </a:extLst>
          </p:cNvPr>
          <p:cNvSpPr txBox="1"/>
          <p:nvPr/>
        </p:nvSpPr>
        <p:spPr>
          <a:xfrm>
            <a:off x="254832" y="2008860"/>
            <a:ext cx="11767279" cy="3539430"/>
          </a:xfrm>
          <a:prstGeom prst="rect">
            <a:avLst/>
          </a:prstGeom>
          <a:noFill/>
        </p:spPr>
        <p:txBody>
          <a:bodyPr wrap="square" rtlCol="0">
            <a:spAutoFit/>
          </a:bodyPr>
          <a:lstStyle/>
          <a:p>
            <a:pPr algn="just"/>
            <a:r>
              <a:rPr lang="en-US" sz="2800" dirty="0"/>
              <a:t>	</a:t>
            </a:r>
            <a:r>
              <a:rPr lang="en-US" sz="2800" dirty="0">
                <a:latin typeface="Times New Roman" panose="02020603050405020304" pitchFamily="18" charset="0"/>
                <a:cs typeface="Times New Roman" panose="02020603050405020304" pitchFamily="18" charset="0"/>
              </a:rPr>
              <a:t>We can represent a neural network based solution for detecting deep fake videos. This model is when trained using neural network can give quiet impressive results compared to other deep learning models. Creation of deep fake videos is a simple task but when it comes to the detection, it’s a major challenge. The advancement in creation of AI based deep fake videos has made the older detection system less accurate. But in this work, we can describe a new method which use deep learning based methodology to effectively detect manipulated or fake videos from real videos</a:t>
            </a:r>
            <a:r>
              <a:rPr lang="en-US" sz="2800" dirty="0"/>
              <a:t>. </a:t>
            </a:r>
          </a:p>
        </p:txBody>
      </p:sp>
    </p:spTree>
    <p:extLst>
      <p:ext uri="{BB962C8B-B14F-4D97-AF65-F5344CB8AC3E}">
        <p14:creationId xmlns:p14="http://schemas.microsoft.com/office/powerpoint/2010/main" val="223605304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DCB06A-BCE9-44E2-A41A-273A568957B0}"/>
              </a:ext>
            </a:extLst>
          </p:cNvPr>
          <p:cNvSpPr txBox="1"/>
          <p:nvPr/>
        </p:nvSpPr>
        <p:spPr>
          <a:xfrm>
            <a:off x="0" y="148474"/>
            <a:ext cx="12052092" cy="646331"/>
          </a:xfrm>
          <a:prstGeom prst="rect">
            <a:avLst/>
          </a:prstGeom>
          <a:noFill/>
        </p:spPr>
        <p:txBody>
          <a:bodyPr wrap="square" rtlCol="0">
            <a:spAutoFit/>
          </a:bodyPr>
          <a:lstStyle/>
          <a:p>
            <a:pPr algn="ctr"/>
            <a:r>
              <a:rPr lang="en-US" sz="3600" u="sng" dirty="0">
                <a:latin typeface="Castellar" panose="020A0402060406010301"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86CBCC35-A960-4F8D-BE68-12CFDC612E6D}"/>
              </a:ext>
            </a:extLst>
          </p:cNvPr>
          <p:cNvSpPr txBox="1"/>
          <p:nvPr/>
        </p:nvSpPr>
        <p:spPr>
          <a:xfrm>
            <a:off x="104931" y="1187047"/>
            <a:ext cx="11947161" cy="5909310"/>
          </a:xfrm>
          <a:prstGeom prst="rect">
            <a:avLst/>
          </a:prstGeom>
          <a:noFill/>
        </p:spPr>
        <p:txBody>
          <a:bodyPr wrap="square" rtlCol="0">
            <a:spAutoFit/>
          </a:bodyPr>
          <a:lstStyle/>
          <a:p>
            <a:pPr marL="457200" lvl="0" indent="-457200" algn="just">
              <a:buFont typeface="+mj-lt"/>
              <a:buAutoNum type="arabicParenR"/>
            </a:pPr>
            <a:r>
              <a:rPr lang="en-US" sz="2000" dirty="0" err="1">
                <a:latin typeface="Times New Roman" panose="02020603050405020304" pitchFamily="18" charset="0"/>
                <a:cs typeface="Times New Roman" panose="02020603050405020304" pitchFamily="18" charset="0"/>
              </a:rPr>
              <a:t>Anuj</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Badale</a:t>
            </a:r>
            <a:r>
              <a:rPr lang="en-US" sz="2000" dirty="0">
                <a:latin typeface="Times New Roman" panose="02020603050405020304" pitchFamily="18" charset="0"/>
                <a:cs typeface="Times New Roman" panose="02020603050405020304" pitchFamily="18" charset="0"/>
              </a:rPr>
              <a:t>, Chaitanya </a:t>
            </a:r>
            <a:r>
              <a:rPr lang="en-US" sz="2000" dirty="0" err="1">
                <a:latin typeface="Times New Roman" panose="02020603050405020304" pitchFamily="18" charset="0"/>
                <a:cs typeface="Times New Roman" panose="02020603050405020304" pitchFamily="18" charset="0"/>
              </a:rPr>
              <a:t>Darekar</a:t>
            </a:r>
            <a:r>
              <a:rPr lang="en-US" sz="2000" dirty="0">
                <a:latin typeface="Times New Roman" panose="02020603050405020304" pitchFamily="18" charset="0"/>
                <a:cs typeface="Times New Roman" panose="02020603050405020304" pitchFamily="18" charset="0"/>
              </a:rPr>
              <a:t>, Lionel </a:t>
            </a:r>
            <a:r>
              <a:rPr lang="en-US" sz="2000" dirty="0" err="1">
                <a:latin typeface="Times New Roman" panose="02020603050405020304" pitchFamily="18" charset="0"/>
                <a:cs typeface="Times New Roman" panose="02020603050405020304" pitchFamily="18" charset="0"/>
              </a:rPr>
              <a:t>Castelino</a:t>
            </a:r>
            <a:r>
              <a:rPr lang="en-US" sz="2000" dirty="0">
                <a:latin typeface="Times New Roman" panose="02020603050405020304" pitchFamily="18" charset="0"/>
                <a:cs typeface="Times New Roman" panose="02020603050405020304" pitchFamily="18" charset="0"/>
              </a:rPr>
              <a:t>, Joanne Gomes,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 Detection Using Neural </a:t>
            </a:r>
            <a:r>
              <a:rPr lang="en-US" sz="2000" dirty="0" err="1">
                <a:latin typeface="Times New Roman" panose="02020603050405020304" pitchFamily="18" charset="0"/>
                <a:cs typeface="Times New Roman" panose="02020603050405020304" pitchFamily="18" charset="0"/>
              </a:rPr>
              <a:t>Netwok</a:t>
            </a:r>
            <a:r>
              <a:rPr lang="en-US" sz="2000" dirty="0">
                <a:latin typeface="Times New Roman" panose="02020603050405020304" pitchFamily="18" charset="0"/>
                <a:cs typeface="Times New Roman" panose="02020603050405020304" pitchFamily="18" charset="0"/>
              </a:rPr>
              <a:t>”, International Journal of Engineering Research and Technology, ISSN: 2278-0181, NTASU 2020, (April 2021)</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err="1">
                <a:latin typeface="Times New Roman" panose="02020603050405020304" pitchFamily="18" charset="0"/>
                <a:cs typeface="Times New Roman" panose="02020603050405020304" pitchFamily="18" charset="0"/>
              </a:rPr>
              <a:t>Yuezn</a:t>
            </a:r>
            <a:r>
              <a:rPr lang="en-US" sz="2000" dirty="0">
                <a:latin typeface="Times New Roman" panose="02020603050405020304" pitchFamily="18" charset="0"/>
                <a:cs typeface="Times New Roman" panose="02020603050405020304" pitchFamily="18" charset="0"/>
              </a:rPr>
              <a:t>  Li, </a:t>
            </a:r>
            <a:r>
              <a:rPr lang="en-US" sz="2000" dirty="0" err="1">
                <a:latin typeface="Times New Roman" panose="02020603050405020304" pitchFamily="18" charset="0"/>
                <a:cs typeface="Times New Roman" panose="02020603050405020304" pitchFamily="18" charset="0"/>
              </a:rPr>
              <a:t>Siwei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Lyu</a:t>
            </a:r>
            <a:r>
              <a:rPr lang="en-US" sz="2000" dirty="0">
                <a:latin typeface="Times New Roman" panose="02020603050405020304" pitchFamily="18" charset="0"/>
                <a:cs typeface="Times New Roman" panose="02020603050405020304" pitchFamily="18" charset="0"/>
              </a:rPr>
              <a:t>, “ Exposing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Videos By Detecting Face Warping Artifacts”, Institute of Electrical and Electronics Engineers,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1811.00656v3 [cs.CV] (May 2019)</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a:latin typeface="Times New Roman" panose="02020603050405020304" pitchFamily="18" charset="0"/>
                <a:cs typeface="Times New Roman" panose="02020603050405020304" pitchFamily="18" charset="0"/>
              </a:rPr>
              <a:t>T.T. Nguyen, Q. V. H. </a:t>
            </a:r>
            <a:r>
              <a:rPr lang="en-US" sz="2000" dirty="0" err="1">
                <a:latin typeface="Times New Roman" panose="02020603050405020304" pitchFamily="18" charset="0"/>
                <a:cs typeface="Times New Roman" panose="02020603050405020304" pitchFamily="18" charset="0"/>
              </a:rPr>
              <a:t>nguyen</a:t>
            </a:r>
            <a:r>
              <a:rPr lang="en-US" sz="2000" dirty="0">
                <a:latin typeface="Times New Roman" panose="02020603050405020304" pitchFamily="18" charset="0"/>
                <a:cs typeface="Times New Roman" panose="02020603050405020304" pitchFamily="18" charset="0"/>
              </a:rPr>
              <a:t>, C. M. Nguyen, D. T. Nguyen, Saied </a:t>
            </a:r>
            <a:r>
              <a:rPr lang="en-US" sz="2000" dirty="0" err="1">
                <a:latin typeface="Times New Roman" panose="02020603050405020304" pitchFamily="18" charset="0"/>
                <a:cs typeface="Times New Roman" panose="02020603050405020304" pitchFamily="18" charset="0"/>
              </a:rPr>
              <a:t>Nahavandi</a:t>
            </a:r>
            <a:r>
              <a:rPr lang="en-US" sz="2000" dirty="0">
                <a:latin typeface="Times New Roman" panose="02020603050405020304" pitchFamily="18" charset="0"/>
                <a:cs typeface="Times New Roman" panose="02020603050405020304" pitchFamily="18" charset="0"/>
              </a:rPr>
              <a:t>, “ Deep Learning for </a:t>
            </a:r>
            <a:r>
              <a:rPr lang="en-US" sz="2000" dirty="0" err="1">
                <a:latin typeface="Times New Roman" panose="02020603050405020304" pitchFamily="18" charset="0"/>
                <a:cs typeface="Times New Roman" panose="02020603050405020304" pitchFamily="18" charset="0"/>
              </a:rPr>
              <a:t>Deepfakes</a:t>
            </a:r>
            <a:r>
              <a:rPr lang="en-US" sz="2000" dirty="0">
                <a:latin typeface="Times New Roman" panose="02020603050405020304" pitchFamily="18" charset="0"/>
                <a:cs typeface="Times New Roman" panose="02020603050405020304" pitchFamily="18" charset="0"/>
              </a:rPr>
              <a:t> creation and Detection”, Institute of Electrical and Electronics Engineers,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1909.11573v3 [cs.CV] (April 2021)</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err="1">
                <a:latin typeface="Times New Roman" panose="02020603050405020304" pitchFamily="18" charset="0"/>
                <a:cs typeface="Times New Roman" panose="02020603050405020304" pitchFamily="18" charset="0"/>
              </a:rPr>
              <a:t>Aarti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Karandikar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Vedita</a:t>
            </a:r>
            <a:r>
              <a:rPr lang="en-US" sz="2000" dirty="0">
                <a:latin typeface="Times New Roman" panose="02020603050405020304" pitchFamily="18" charset="0"/>
                <a:cs typeface="Times New Roman" panose="02020603050405020304" pitchFamily="18" charset="0"/>
              </a:rPr>
              <a:t> Deshpande, Sanjana Singh, </a:t>
            </a:r>
            <a:r>
              <a:rPr lang="en-US" sz="2000" dirty="0" err="1">
                <a:latin typeface="Times New Roman" panose="02020603050405020304" pitchFamily="18" charset="0"/>
                <a:cs typeface="Times New Roman" panose="02020603050405020304" pitchFamily="18" charset="0"/>
              </a:rPr>
              <a:t>Sayali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Nagbhidkar</a:t>
            </a:r>
            <a:r>
              <a:rPr lang="en-US" sz="2000" dirty="0">
                <a:latin typeface="Times New Roman" panose="02020603050405020304" pitchFamily="18" charset="0"/>
                <a:cs typeface="Times New Roman" panose="02020603050405020304" pitchFamily="18" charset="0"/>
              </a:rPr>
              <a:t>, Saurabh Agrawal, “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 Detection Using Convolutional Neural Network” , International Journal of Advanced trends in computer Science and Engineering, ISSN 2278-3091, Volume 9 No. 2 (April 2020)</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a:latin typeface="Times New Roman" panose="02020603050405020304" pitchFamily="18" charset="0"/>
                <a:cs typeface="Times New Roman" panose="02020603050405020304" pitchFamily="18" charset="0"/>
              </a:rPr>
              <a:t>Abdul </a:t>
            </a:r>
            <a:r>
              <a:rPr lang="en-US" sz="2000" dirty="0" err="1">
                <a:latin typeface="Times New Roman" panose="02020603050405020304" pitchFamily="18" charset="0"/>
                <a:cs typeface="Times New Roman" panose="02020603050405020304" pitchFamily="18" charset="0"/>
              </a:rPr>
              <a:t>Jamshhed</a:t>
            </a:r>
            <a:r>
              <a:rPr lang="en-US" sz="2000" dirty="0">
                <a:latin typeface="Times New Roman" panose="02020603050405020304" pitchFamily="18" charset="0"/>
                <a:cs typeface="Times New Roman" panose="02020603050405020304" pitchFamily="18" charset="0"/>
              </a:rPr>
              <a:t> V. Janet B. , “ Deep Fake Video detection Using Recurrent Neural Network” , International Journal of Scientific Research in Computer Science and Engineering, E-ISSN: 2320-7639, Volume 9, Issue:2 (April 2021)</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963159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515" y="609830"/>
            <a:ext cx="11266713" cy="5632311"/>
          </a:xfrm>
          <a:prstGeom prst="rect">
            <a:avLst/>
          </a:prstGeom>
        </p:spPr>
        <p:txBody>
          <a:bodyPr wrap="square">
            <a:spAutoFit/>
          </a:bodyPr>
          <a:lstStyle/>
          <a:p>
            <a:pPr marL="457200" lvl="0" indent="-457200">
              <a:buAutoNum type="arabicParenR" startAt="6"/>
            </a:pPr>
            <a:r>
              <a:rPr lang="en-US" sz="2000" dirty="0" err="1">
                <a:latin typeface="Times New Roman" panose="02020603050405020304" pitchFamily="18" charset="0"/>
                <a:cs typeface="Times New Roman" panose="02020603050405020304" pitchFamily="18" charset="0"/>
              </a:rPr>
              <a:t>Pavel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Korshunov</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Sebastien</a:t>
            </a:r>
            <a:r>
              <a:rPr lang="en-US" sz="2000" dirty="0">
                <a:latin typeface="Times New Roman" panose="02020603050405020304" pitchFamily="18" charset="0"/>
                <a:cs typeface="Times New Roman" panose="02020603050405020304" pitchFamily="18" charset="0"/>
              </a:rPr>
              <a:t> Marcel, “</a:t>
            </a:r>
            <a:r>
              <a:rPr lang="en-US" sz="2000" dirty="0" err="1">
                <a:latin typeface="Times New Roman" panose="02020603050405020304" pitchFamily="18" charset="0"/>
                <a:cs typeface="Times New Roman" panose="02020603050405020304" pitchFamily="18" charset="0"/>
              </a:rPr>
              <a:t>Deepfakes</a:t>
            </a:r>
            <a:r>
              <a:rPr lang="en-US" sz="2000" dirty="0">
                <a:latin typeface="Times New Roman" panose="02020603050405020304" pitchFamily="18" charset="0"/>
                <a:cs typeface="Times New Roman" panose="02020603050405020304" pitchFamily="18" charset="0"/>
              </a:rPr>
              <a:t> A New Threat to face recognition? Assessment And Detection” , arXiv:1812.08685v1 [cs.CV] (December 2020)</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Akhil</a:t>
            </a:r>
            <a:r>
              <a:rPr lang="en-US" sz="2000" dirty="0">
                <a:latin typeface="Times New Roman" panose="02020603050405020304" pitchFamily="18" charset="0"/>
                <a:cs typeface="Times New Roman" panose="02020603050405020304" pitchFamily="18" charset="0"/>
              </a:rPr>
              <a:t> Sunil Kumar, </a:t>
            </a:r>
            <a:r>
              <a:rPr lang="en-US" sz="2000" dirty="0" err="1">
                <a:latin typeface="Times New Roman" panose="02020603050405020304" pitchFamily="18" charset="0"/>
                <a:cs typeface="Times New Roman" panose="02020603050405020304" pitchFamily="18" charset="0"/>
              </a:rPr>
              <a:t>Amruta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Khavase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Himesh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Rajendran</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 Detection Using Neural </a:t>
            </a:r>
            <a:r>
              <a:rPr lang="en-US" sz="2000" dirty="0" err="1">
                <a:latin typeface="Times New Roman" panose="02020603050405020304" pitchFamily="18" charset="0"/>
                <a:cs typeface="Times New Roman" panose="02020603050405020304" pitchFamily="18" charset="0"/>
              </a:rPr>
              <a:t>Nnetwork</a:t>
            </a:r>
            <a:r>
              <a:rPr lang="en-US" sz="2000" dirty="0">
                <a:latin typeface="Times New Roman" panose="02020603050405020304" pitchFamily="18" charset="0"/>
                <a:cs typeface="Times New Roman" panose="02020603050405020304" pitchFamily="18" charset="0"/>
              </a:rPr>
              <a:t>”, International </a:t>
            </a:r>
            <a:r>
              <a:rPr lang="en-US" sz="2000" dirty="0" err="1">
                <a:latin typeface="Times New Roman" panose="02020603050405020304" pitchFamily="18" charset="0"/>
                <a:cs typeface="Times New Roman" panose="02020603050405020304" pitchFamily="18" charset="0"/>
              </a:rPr>
              <a:t>Journnal</a:t>
            </a:r>
            <a:r>
              <a:rPr lang="en-US" sz="2000" dirty="0">
                <a:latin typeface="Times New Roman" panose="02020603050405020304" pitchFamily="18" charset="0"/>
                <a:cs typeface="Times New Roman" panose="02020603050405020304" pitchFamily="18" charset="0"/>
              </a:rPr>
              <a:t> of Innovative research in technology, ISSN; 2349-6002, Volume 7, Issue 12, (May 2021)</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a:latin typeface="Times New Roman" panose="02020603050405020304" pitchFamily="18" charset="0"/>
                <a:cs typeface="Times New Roman" panose="02020603050405020304" pitchFamily="18" charset="0"/>
              </a:rPr>
              <a:t>Ruben t. Ruben Vera-Rodriguez, Julian </a:t>
            </a:r>
            <a:r>
              <a:rPr lang="en-US" sz="2000" dirty="0" err="1">
                <a:latin typeface="Times New Roman" panose="02020603050405020304" pitchFamily="18" charset="0"/>
                <a:cs typeface="Times New Roman" panose="02020603050405020304" pitchFamily="18" charset="0"/>
              </a:rPr>
              <a:t>Fierrez</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Aythami</a:t>
            </a:r>
            <a:r>
              <a:rPr lang="en-US" sz="2000" dirty="0">
                <a:latin typeface="Times New Roman" panose="02020603050405020304" pitchFamily="18" charset="0"/>
                <a:cs typeface="Times New Roman" panose="02020603050405020304" pitchFamily="18" charset="0"/>
              </a:rPr>
              <a:t> Morales, Javier Ortega-Garcia, “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and Beyond: A Survey of Face Manipulation and Fake Detection” ,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2001.00179v3 [cs.CV] (June 2020)</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err="1">
                <a:latin typeface="Times New Roman" panose="02020603050405020304" pitchFamily="18" charset="0"/>
                <a:cs typeface="Times New Roman" panose="02020603050405020304" pitchFamily="18" charset="0"/>
              </a:rPr>
              <a:t>Deressa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Wodajo</a:t>
            </a:r>
            <a:r>
              <a:rPr lang="en-US" sz="2000" dirty="0">
                <a:latin typeface="Times New Roman" panose="02020603050405020304" pitchFamily="18" charset="0"/>
                <a:cs typeface="Times New Roman" panose="02020603050405020304" pitchFamily="18" charset="0"/>
              </a:rPr>
              <a:t>, Solomon </a:t>
            </a:r>
            <a:r>
              <a:rPr lang="en-US" sz="2000" dirty="0" err="1">
                <a:latin typeface="Times New Roman" panose="02020603050405020304" pitchFamily="18" charset="0"/>
                <a:cs typeface="Times New Roman" panose="02020603050405020304" pitchFamily="18" charset="0"/>
              </a:rPr>
              <a:t>Atnafu</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 detection Using Convolutional Vision Transformer”, Institute of Electrical and Electronics Engineering,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2102.11126v3 [cs.CV] (March 2021)</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a:latin typeface="Times New Roman" panose="02020603050405020304" pitchFamily="18" charset="0"/>
                <a:cs typeface="Times New Roman" panose="02020603050405020304" pitchFamily="18" charset="0"/>
              </a:rPr>
              <a:t>Brian </a:t>
            </a:r>
            <a:r>
              <a:rPr lang="en-US" sz="2000" dirty="0" err="1">
                <a:latin typeface="Times New Roman" panose="02020603050405020304" pitchFamily="18" charset="0"/>
                <a:cs typeface="Times New Roman" panose="02020603050405020304" pitchFamily="18" charset="0"/>
              </a:rPr>
              <a:t>dalhansky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russ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Howes</a:t>
            </a:r>
            <a:r>
              <a:rPr lang="en-US" sz="2000" dirty="0">
                <a:latin typeface="Times New Roman" panose="02020603050405020304" pitchFamily="18" charset="0"/>
                <a:cs typeface="Times New Roman" panose="02020603050405020304" pitchFamily="18" charset="0"/>
              </a:rPr>
              <a:t>, Ben </a:t>
            </a:r>
            <a:r>
              <a:rPr lang="en-US" sz="2000" dirty="0" err="1">
                <a:latin typeface="Times New Roman" panose="02020603050405020304" pitchFamily="18" charset="0"/>
                <a:cs typeface="Times New Roman" panose="02020603050405020304" pitchFamily="18" charset="0"/>
              </a:rPr>
              <a:t>Pflaum</a:t>
            </a:r>
            <a:r>
              <a:rPr lang="en-US" sz="2000" dirty="0">
                <a:latin typeface="Times New Roman" panose="02020603050405020304" pitchFamily="18" charset="0"/>
                <a:cs typeface="Times New Roman" panose="02020603050405020304" pitchFamily="18" charset="0"/>
              </a:rPr>
              <a:t>, Nicole </a:t>
            </a:r>
            <a:r>
              <a:rPr lang="en-US" sz="2000" dirty="0" err="1">
                <a:latin typeface="Times New Roman" panose="02020603050405020304" pitchFamily="18" charset="0"/>
                <a:cs typeface="Times New Roman" panose="02020603050405020304" pitchFamily="18" charset="0"/>
              </a:rPr>
              <a:t>Baram</a:t>
            </a:r>
            <a:r>
              <a:rPr lang="en-US" sz="2000" dirty="0">
                <a:latin typeface="Times New Roman" panose="02020603050405020304" pitchFamily="18" charset="0"/>
                <a:cs typeface="Times New Roman" panose="02020603050405020304" pitchFamily="18" charset="0"/>
              </a:rPr>
              <a:t>, Cristian Canton </a:t>
            </a:r>
            <a:r>
              <a:rPr lang="en-US" sz="2000" dirty="0" err="1">
                <a:latin typeface="Times New Roman" panose="02020603050405020304" pitchFamily="18" charset="0"/>
                <a:cs typeface="Times New Roman" panose="02020603050405020304" pitchFamily="18" charset="0"/>
              </a:rPr>
              <a:t>Ferrar</a:t>
            </a:r>
            <a:r>
              <a:rPr lang="en-US" sz="2000" dirty="0">
                <a:latin typeface="Times New Roman" panose="02020603050405020304" pitchFamily="18" charset="0"/>
                <a:cs typeface="Times New Roman" panose="02020603050405020304" pitchFamily="18" charset="0"/>
              </a:rPr>
              <a:t>, “ The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zdetection</a:t>
            </a:r>
            <a:r>
              <a:rPr lang="en-US" sz="2000" dirty="0">
                <a:latin typeface="Times New Roman" panose="02020603050405020304" pitchFamily="18" charset="0"/>
                <a:cs typeface="Times New Roman" panose="02020603050405020304" pitchFamily="18" charset="0"/>
              </a:rPr>
              <a:t> Challenge Preview Dataset” , Institute of Electrical and Electronics Engineering,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1910.08854v2 [cs.CV] (23 October 2019)</a:t>
            </a:r>
          </a:p>
        </p:txBody>
      </p:sp>
    </p:spTree>
    <p:extLst>
      <p:ext uri="{BB962C8B-B14F-4D97-AF65-F5344CB8AC3E}">
        <p14:creationId xmlns:p14="http://schemas.microsoft.com/office/powerpoint/2010/main" val="372143079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54D4F-34A5-41BB-974C-000AB16E8763}"/>
              </a:ext>
            </a:extLst>
          </p:cNvPr>
          <p:cNvSpPr txBox="1"/>
          <p:nvPr/>
        </p:nvSpPr>
        <p:spPr>
          <a:xfrm>
            <a:off x="839449" y="1798820"/>
            <a:ext cx="10193312" cy="3046988"/>
          </a:xfrm>
          <a:prstGeom prst="rect">
            <a:avLst/>
          </a:prstGeom>
          <a:noFill/>
        </p:spPr>
        <p:txBody>
          <a:bodyPr wrap="square" rtlCol="0">
            <a:spAutoFit/>
          </a:bodyPr>
          <a:lstStyle/>
          <a:p>
            <a:pPr algn="ctr"/>
            <a:r>
              <a:rPr lang="en-US" sz="9600" dirty="0">
                <a:solidFill>
                  <a:schemeClr val="accent1"/>
                </a:solidFill>
              </a:rPr>
              <a:t>THANK</a:t>
            </a:r>
          </a:p>
          <a:p>
            <a:pPr algn="ctr"/>
            <a:r>
              <a:rPr lang="en-US" sz="9600" dirty="0">
                <a:solidFill>
                  <a:schemeClr val="accent1"/>
                </a:solidFill>
              </a:rPr>
              <a:t>YOU</a:t>
            </a:r>
          </a:p>
        </p:txBody>
      </p:sp>
    </p:spTree>
    <p:extLst>
      <p:ext uri="{BB962C8B-B14F-4D97-AF65-F5344CB8AC3E}">
        <p14:creationId xmlns:p14="http://schemas.microsoft.com/office/powerpoint/2010/main" val="212552865"/>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5847C7-46BF-4DB5-AFA3-3E0D03226088}"/>
              </a:ext>
            </a:extLst>
          </p:cNvPr>
          <p:cNvSpPr txBox="1"/>
          <p:nvPr/>
        </p:nvSpPr>
        <p:spPr>
          <a:xfrm>
            <a:off x="213064" y="284085"/>
            <a:ext cx="11765872" cy="5909310"/>
          </a:xfrm>
          <a:prstGeom prst="rect">
            <a:avLst/>
          </a:prstGeom>
          <a:noFill/>
        </p:spPr>
        <p:txBody>
          <a:bodyPr wrap="square" rtlCol="0">
            <a:spAutoFit/>
          </a:bodyPr>
          <a:lstStyle/>
          <a:p>
            <a:pPr algn="ctr"/>
            <a:r>
              <a:rPr lang="en-US" sz="4800" u="sng" dirty="0">
                <a:latin typeface="Castellar" panose="020A0402060406010301" pitchFamily="18" charset="0"/>
                <a:cs typeface="Times New Roman" panose="02020603050405020304" pitchFamily="18" charset="0"/>
              </a:rPr>
              <a:t>Contents</a:t>
            </a:r>
            <a:r>
              <a:rPr lang="en-US" sz="4800" dirty="0">
                <a:latin typeface="Castellar" panose="020A0402060406010301"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Introduction</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Objective</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Literature Survey</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Methodology</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Plan of Research</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Implications</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References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793" y="1567542"/>
            <a:ext cx="9035143" cy="4495800"/>
          </a:xfrm>
          <a:prstGeom prst="rect">
            <a:avLst/>
          </a:prstGeom>
        </p:spPr>
      </p:pic>
    </p:spTree>
    <p:extLst>
      <p:ext uri="{BB962C8B-B14F-4D97-AF65-F5344CB8AC3E}">
        <p14:creationId xmlns:p14="http://schemas.microsoft.com/office/powerpoint/2010/main" val="4460656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F1D5F-014D-489B-A949-6C6CFFADA647}"/>
              </a:ext>
            </a:extLst>
          </p:cNvPr>
          <p:cNvSpPr txBox="1"/>
          <p:nvPr/>
        </p:nvSpPr>
        <p:spPr>
          <a:xfrm>
            <a:off x="0" y="257452"/>
            <a:ext cx="12192000"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A686252F-4DC2-4E70-B43A-13A2AEB7D505}"/>
              </a:ext>
            </a:extLst>
          </p:cNvPr>
          <p:cNvSpPr txBox="1"/>
          <p:nvPr/>
        </p:nvSpPr>
        <p:spPr>
          <a:xfrm>
            <a:off x="141196" y="1312732"/>
            <a:ext cx="6553517" cy="5632311"/>
          </a:xfrm>
          <a:prstGeom prst="rect">
            <a:avLst/>
          </a:prstGeom>
          <a:noFill/>
        </p:spPr>
        <p:txBody>
          <a:bodyPr wrap="square" rtlCol="0">
            <a:spAutoFit/>
          </a:bodyPr>
          <a:lstStyle/>
          <a:p>
            <a:pPr algn="just"/>
            <a:r>
              <a:rPr lang="en-US" sz="2400" dirty="0"/>
              <a:t>	</a:t>
            </a:r>
            <a:r>
              <a:rPr lang="en-US" sz="2400" dirty="0">
                <a:latin typeface="Times New Roman" panose="02020603050405020304" pitchFamily="18" charset="0"/>
                <a:cs typeface="Times New Roman" panose="02020603050405020304" pitchFamily="18" charset="0"/>
              </a:rPr>
              <a:t>The term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is a combination of two words “Deep Learning” and “Fake”.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are a type of algorithm based on deep learning and Artificial Intelligence which can harness fake videos and images. </a:t>
            </a:r>
            <a:r>
              <a:rPr lang="en-US" sz="2400" dirty="0" err="1">
                <a:latin typeface="Times New Roman" panose="02020603050405020304" pitchFamily="18" charset="0"/>
                <a:cs typeface="Times New Roman" panose="02020603050405020304" pitchFamily="18" charset="0"/>
              </a:rPr>
              <a:t>Deepfakes</a:t>
            </a:r>
            <a:r>
              <a:rPr lang="en-US" sz="2400" dirty="0">
                <a:latin typeface="Times New Roman" panose="02020603050405020304" pitchFamily="18" charset="0"/>
                <a:cs typeface="Times New Roman" panose="02020603050405020304" pitchFamily="18" charset="0"/>
              </a:rPr>
              <a:t> can be created by traditional visual effects or computer-graphics approaches. </a:t>
            </a:r>
          </a:p>
          <a:p>
            <a:pPr algn="just"/>
            <a:r>
              <a:rPr lang="en-US" sz="2400" dirty="0">
                <a:latin typeface="Times New Roman" panose="02020603050405020304" pitchFamily="18" charset="0"/>
                <a:cs typeface="Times New Roman" panose="02020603050405020304" pitchFamily="18" charset="0"/>
              </a:rPr>
              <a:t>	It takes as input a video of a specific individual (’target’), and outputs another video with the target’s faces replaced with those of another individual (’source’). The backbone of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are deep neural networks trained on face images to automatically map the facial expressions of the source to the target. </a:t>
            </a:r>
          </a:p>
          <a:p>
            <a:endParaRPr lang="en-US" sz="2400" dirty="0"/>
          </a:p>
        </p:txBody>
      </p:sp>
      <p:pic>
        <p:nvPicPr>
          <p:cNvPr id="4" name="Picture 3"/>
          <p:cNvPicPr/>
          <p:nvPr/>
        </p:nvPicPr>
        <p:blipFill>
          <a:blip r:embed="rId2"/>
          <a:stretch>
            <a:fillRect/>
          </a:stretch>
        </p:blipFill>
        <p:spPr>
          <a:xfrm>
            <a:off x="7046726" y="1914360"/>
            <a:ext cx="4840474" cy="3495840"/>
          </a:xfrm>
          <a:prstGeom prst="rect">
            <a:avLst/>
          </a:prstGeom>
        </p:spPr>
      </p:pic>
    </p:spTree>
    <p:extLst>
      <p:ext uri="{BB962C8B-B14F-4D97-AF65-F5344CB8AC3E}">
        <p14:creationId xmlns:p14="http://schemas.microsoft.com/office/powerpoint/2010/main" val="170771188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090AE1-2DDD-4046-BB65-E65C5076130A}"/>
              </a:ext>
            </a:extLst>
          </p:cNvPr>
          <p:cNvSpPr txBox="1"/>
          <p:nvPr/>
        </p:nvSpPr>
        <p:spPr>
          <a:xfrm>
            <a:off x="194872" y="209862"/>
            <a:ext cx="11737298"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99F9598E-F44C-4F4F-900A-507FC2685B71}"/>
              </a:ext>
            </a:extLst>
          </p:cNvPr>
          <p:cNvSpPr txBox="1"/>
          <p:nvPr/>
        </p:nvSpPr>
        <p:spPr>
          <a:xfrm>
            <a:off x="194872" y="1359999"/>
            <a:ext cx="11737298" cy="830997"/>
          </a:xfrm>
          <a:prstGeom prst="rect">
            <a:avLst/>
          </a:prstGeom>
          <a:noFill/>
        </p:spPr>
        <p:txBody>
          <a:bodyPr wrap="square" rtlCol="0">
            <a:spAutoFit/>
          </a:bodyPr>
          <a:lstStyle/>
          <a:p>
            <a:pPr lvl="0" algn="just"/>
            <a:r>
              <a:rPr lang="en-US" sz="2400" dirty="0"/>
              <a:t>1</a:t>
            </a:r>
            <a:r>
              <a:rPr lang="en-US" sz="2400" dirty="0">
                <a:latin typeface="Times New Roman" panose="02020603050405020304" pitchFamily="18" charset="0"/>
                <a:cs typeface="Times New Roman" panose="02020603050405020304" pitchFamily="18" charset="0"/>
              </a:rPr>
              <a:t>. To create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available applications (</a:t>
            </a:r>
            <a:r>
              <a:rPr lang="en-US" sz="2400" dirty="0" err="1">
                <a:latin typeface="Times New Roman" panose="02020603050405020304" pitchFamily="18" charset="0"/>
                <a:cs typeface="Times New Roman" panose="02020603050405020304" pitchFamily="18" charset="0"/>
              </a:rPr>
              <a:t>Zao</a:t>
            </a:r>
            <a:r>
              <a:rPr lang="en-US" sz="2400" dirty="0">
                <a:latin typeface="Times New Roman" panose="02020603050405020304" pitchFamily="18" charset="0"/>
                <a:cs typeface="Times New Roman" panose="02020603050405020304" pitchFamily="18" charset="0"/>
              </a:rPr>
              <a:t>, Deep Art, </a:t>
            </a:r>
            <a:r>
              <a:rPr lang="en-US" sz="2400" dirty="0" err="1">
                <a:latin typeface="Times New Roman" panose="02020603050405020304" pitchFamily="18" charset="0"/>
                <a:cs typeface="Times New Roman" panose="02020603050405020304" pitchFamily="18" charset="0"/>
              </a:rPr>
              <a:t>Wombo</a:t>
            </a:r>
            <a:r>
              <a:rPr lang="en-US" sz="2400" dirty="0">
                <a:latin typeface="Times New Roman" panose="02020603050405020304" pitchFamily="18" charset="0"/>
                <a:cs typeface="Times New Roman" panose="02020603050405020304" pitchFamily="18" charset="0"/>
              </a:rPr>
              <a:t>).</a:t>
            </a:r>
          </a:p>
          <a:p>
            <a:pPr lvl="0" algn="just"/>
            <a:r>
              <a:rPr lang="en-US" sz="2400" dirty="0">
                <a:latin typeface="Times New Roman" panose="02020603050405020304" pitchFamily="18" charset="0"/>
                <a:cs typeface="Times New Roman" panose="02020603050405020304" pitchFamily="18" charset="0"/>
              </a:rPr>
              <a:t>2. To detect a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neural network.</a:t>
            </a:r>
          </a:p>
        </p:txBody>
      </p:sp>
      <p:pic>
        <p:nvPicPr>
          <p:cNvPr id="6" name="dfgif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0451" y="2633247"/>
            <a:ext cx="5964365" cy="3811096"/>
          </a:xfrm>
          <a:prstGeom prst="rect">
            <a:avLst/>
          </a:prstGeom>
        </p:spPr>
      </p:pic>
    </p:spTree>
    <p:extLst>
      <p:ext uri="{BB962C8B-B14F-4D97-AF65-F5344CB8AC3E}">
        <p14:creationId xmlns:p14="http://schemas.microsoft.com/office/powerpoint/2010/main" val="233835029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EE8CA-2C22-496E-B6BC-E84554B37241}"/>
              </a:ext>
            </a:extLst>
          </p:cNvPr>
          <p:cNvSpPr txBox="1"/>
          <p:nvPr/>
        </p:nvSpPr>
        <p:spPr>
          <a:xfrm>
            <a:off x="0" y="314793"/>
            <a:ext cx="12037102"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Literature Survey</a:t>
            </a:r>
          </a:p>
        </p:txBody>
      </p:sp>
      <p:sp>
        <p:nvSpPr>
          <p:cNvPr id="3" name="TextBox 2">
            <a:extLst>
              <a:ext uri="{FF2B5EF4-FFF2-40B4-BE49-F238E27FC236}">
                <a16:creationId xmlns:a16="http://schemas.microsoft.com/office/drawing/2014/main" id="{07D9BBDB-D2D0-4595-A884-F3029B5E06DC}"/>
              </a:ext>
            </a:extLst>
          </p:cNvPr>
          <p:cNvSpPr txBox="1"/>
          <p:nvPr/>
        </p:nvSpPr>
        <p:spPr>
          <a:xfrm>
            <a:off x="104931" y="1795429"/>
            <a:ext cx="11932171"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	Abdul </a:t>
            </a:r>
            <a:r>
              <a:rPr lang="en-US" sz="2400" dirty="0" err="1">
                <a:latin typeface="Times New Roman" panose="02020603050405020304" pitchFamily="18" charset="0"/>
                <a:cs typeface="Times New Roman" panose="02020603050405020304" pitchFamily="18" charset="0"/>
              </a:rPr>
              <a:t>Jamsheed</a:t>
            </a:r>
            <a:r>
              <a:rPr lang="en-US" sz="2400" dirty="0">
                <a:latin typeface="Times New Roman" panose="02020603050405020304" pitchFamily="18" charset="0"/>
                <a:cs typeface="Times New Roman" panose="02020603050405020304" pitchFamily="18" charset="0"/>
              </a:rPr>
              <a:t> V., Janet B.</a:t>
            </a:r>
            <a:r>
              <a:rPr lang="en-US" sz="2400" baseline="30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“Generative adversarial networks progressed to the point where it is very difficult to distinguish the difference between what is real or fake. In recent times, different face manipulating tools are used to generate credible face swaps in videos that leave a very little trace of manipulation, which is commonly referred as AI based Deep Fake videos”.</a:t>
            </a:r>
          </a:p>
          <a:p>
            <a:pPr algn="just"/>
            <a:r>
              <a:rPr lang="en-US" sz="2400" dirty="0">
                <a:latin typeface="Times New Roman" panose="02020603050405020304" pitchFamily="18" charset="0"/>
                <a:cs typeface="Times New Roman" panose="02020603050405020304" pitchFamily="18" charset="0"/>
              </a:rPr>
              <a:t>	T. T. Nguyen and D. T. Nguyen, “We present extensive discussions on challenges, research trends and directions related to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technologies. By reviewing the background of </a:t>
            </a:r>
            <a:r>
              <a:rPr lang="en-US" sz="2400" dirty="0" err="1">
                <a:latin typeface="Times New Roman" panose="02020603050405020304" pitchFamily="18" charset="0"/>
                <a:cs typeface="Times New Roman" panose="02020603050405020304" pitchFamily="18" charset="0"/>
              </a:rPr>
              <a:t>deepfakes</a:t>
            </a:r>
            <a:r>
              <a:rPr lang="en-US" sz="2400" dirty="0">
                <a:latin typeface="Times New Roman" panose="02020603050405020304" pitchFamily="18" charset="0"/>
                <a:cs typeface="Times New Roman" panose="02020603050405020304" pitchFamily="18" charset="0"/>
              </a:rPr>
              <a:t> and state-of-the-art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detection methods, this study provides a comprehensive overview of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techniques and facilitates the development of new and more robust methods to deal with the increasingly challenging </a:t>
            </a:r>
            <a:r>
              <a:rPr lang="en-US" sz="2400" dirty="0" err="1">
                <a:latin typeface="Times New Roman" panose="02020603050405020304" pitchFamily="18" charset="0"/>
                <a:cs typeface="Times New Roman" panose="02020603050405020304" pitchFamily="18" charset="0"/>
              </a:rPr>
              <a:t>deepfakes</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0090062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EFC0E5-F611-4E44-8167-C8BE9B12616F}"/>
              </a:ext>
            </a:extLst>
          </p:cNvPr>
          <p:cNvSpPr txBox="1"/>
          <p:nvPr/>
        </p:nvSpPr>
        <p:spPr>
          <a:xfrm>
            <a:off x="0" y="224852"/>
            <a:ext cx="12037102"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6CF06083-EFEA-4648-B748-1171F61CB257}"/>
              </a:ext>
            </a:extLst>
          </p:cNvPr>
          <p:cNvSpPr txBox="1"/>
          <p:nvPr/>
        </p:nvSpPr>
        <p:spPr>
          <a:xfrm>
            <a:off x="141872" y="1198265"/>
            <a:ext cx="5824214" cy="3970318"/>
          </a:xfrm>
          <a:prstGeom prst="rect">
            <a:avLst/>
          </a:prstGeom>
          <a:noFill/>
        </p:spPr>
        <p:txBody>
          <a:bodyPr wrap="square" rtlCol="0">
            <a:spAutoFit/>
          </a:bodyPr>
          <a:lstStyle/>
          <a:p>
            <a:pPr algn="just"/>
            <a:r>
              <a:rPr lang="en-US" sz="1600" dirty="0"/>
              <a:t>	</a:t>
            </a:r>
            <a:r>
              <a:rPr lang="en-US" sz="3600" dirty="0">
                <a:latin typeface="Times New Roman" panose="02020603050405020304" pitchFamily="18" charset="0"/>
                <a:cs typeface="Times New Roman" panose="02020603050405020304" pitchFamily="18" charset="0"/>
              </a:rPr>
              <a:t>As deep fakes are spreading faster than expected and creating very serious issues; it’s necessary to have automatic tools and technologies to detect fake content. </a:t>
            </a:r>
            <a:endParaRPr lang="en-US" sz="2400" dirty="0">
              <a:latin typeface="Times New Roman" panose="02020603050405020304" pitchFamily="18" charset="0"/>
              <a:cs typeface="Times New Roman" panose="02020603050405020304" pitchFamily="18" charset="0"/>
            </a:endParaRPr>
          </a:p>
        </p:txBody>
      </p:sp>
      <p:sp>
        <p:nvSpPr>
          <p:cNvPr id="6" name="Text Box 8">
            <a:extLst>
              <a:ext uri="{FF2B5EF4-FFF2-40B4-BE49-F238E27FC236}">
                <a16:creationId xmlns:a16="http://schemas.microsoft.com/office/drawing/2014/main" id="{B24AD1D2-75E3-4071-A8C5-70C30A1B460E}"/>
              </a:ext>
            </a:extLst>
          </p:cNvPr>
          <p:cNvSpPr txBox="1">
            <a:spLocks noChangeArrowheads="1"/>
          </p:cNvSpPr>
          <p:nvPr/>
        </p:nvSpPr>
        <p:spPr bwMode="auto">
          <a:xfrm>
            <a:off x="8427959" y="950242"/>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Deep Fake Creation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0" name="Text Box 8">
            <a:extLst>
              <a:ext uri="{FF2B5EF4-FFF2-40B4-BE49-F238E27FC236}">
                <a16:creationId xmlns:a16="http://schemas.microsoft.com/office/drawing/2014/main" id="{BAEEA31B-50CF-485E-9937-EBB9C4C7ED26}"/>
              </a:ext>
            </a:extLst>
          </p:cNvPr>
          <p:cNvSpPr txBox="1">
            <a:spLocks noChangeArrowheads="1"/>
          </p:cNvSpPr>
          <p:nvPr/>
        </p:nvSpPr>
        <p:spPr bwMode="auto">
          <a:xfrm>
            <a:off x="8427959" y="1966755"/>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cs typeface="Calibri" panose="020F0502020204030204" pitchFamily="34" charset="0"/>
              </a:rPr>
              <a:t>Architecture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1" name="Text Box 8">
            <a:extLst>
              <a:ext uri="{FF2B5EF4-FFF2-40B4-BE49-F238E27FC236}">
                <a16:creationId xmlns:a16="http://schemas.microsoft.com/office/drawing/2014/main" id="{44DA9C54-1BC3-445E-A583-1DDBF5584C60}"/>
              </a:ext>
            </a:extLst>
          </p:cNvPr>
          <p:cNvSpPr txBox="1">
            <a:spLocks noChangeArrowheads="1"/>
          </p:cNvSpPr>
          <p:nvPr/>
        </p:nvSpPr>
        <p:spPr bwMode="auto">
          <a:xfrm>
            <a:off x="8427959" y="2917935"/>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Dataset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2" name="Text Box 8">
            <a:extLst>
              <a:ext uri="{FF2B5EF4-FFF2-40B4-BE49-F238E27FC236}">
                <a16:creationId xmlns:a16="http://schemas.microsoft.com/office/drawing/2014/main" id="{0D3FFA59-138B-4AFB-82DA-D726D669C69B}"/>
              </a:ext>
            </a:extLst>
          </p:cNvPr>
          <p:cNvSpPr txBox="1">
            <a:spLocks noChangeArrowheads="1"/>
          </p:cNvSpPr>
          <p:nvPr/>
        </p:nvSpPr>
        <p:spPr bwMode="auto">
          <a:xfrm>
            <a:off x="8427959" y="3869115"/>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Pre-Processing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3" name="Text Box 8">
            <a:extLst>
              <a:ext uri="{FF2B5EF4-FFF2-40B4-BE49-F238E27FC236}">
                <a16:creationId xmlns:a16="http://schemas.microsoft.com/office/drawing/2014/main" id="{BD655FDD-5AC8-4926-84F0-4E14DF48A31E}"/>
              </a:ext>
            </a:extLst>
          </p:cNvPr>
          <p:cNvSpPr txBox="1">
            <a:spLocks noChangeArrowheads="1"/>
          </p:cNvSpPr>
          <p:nvPr/>
        </p:nvSpPr>
        <p:spPr bwMode="auto">
          <a:xfrm>
            <a:off x="8427959" y="4820295"/>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CNN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4" name="Text Box 8">
            <a:extLst>
              <a:ext uri="{FF2B5EF4-FFF2-40B4-BE49-F238E27FC236}">
                <a16:creationId xmlns:a16="http://schemas.microsoft.com/office/drawing/2014/main" id="{4A49F4BF-D6A1-4DE2-BBE7-37C0B7549DFD}"/>
              </a:ext>
            </a:extLst>
          </p:cNvPr>
          <p:cNvSpPr txBox="1">
            <a:spLocks noChangeArrowheads="1"/>
          </p:cNvSpPr>
          <p:nvPr/>
        </p:nvSpPr>
        <p:spPr bwMode="auto">
          <a:xfrm>
            <a:off x="8427959" y="5801182"/>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LSTM</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26" name="Straight Arrow Connector 25">
            <a:extLst>
              <a:ext uri="{FF2B5EF4-FFF2-40B4-BE49-F238E27FC236}">
                <a16:creationId xmlns:a16="http://schemas.microsoft.com/office/drawing/2014/main" id="{4FDD69A6-31D7-4039-BF82-B14662B329B0}"/>
              </a:ext>
            </a:extLst>
          </p:cNvPr>
          <p:cNvCxnSpPr>
            <a:stCxn id="6" idx="2"/>
            <a:endCxn id="20" idx="0"/>
          </p:cNvCxnSpPr>
          <p:nvPr/>
        </p:nvCxnSpPr>
        <p:spPr>
          <a:xfrm>
            <a:off x="9600445" y="1491165"/>
            <a:ext cx="0" cy="4755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F09C902-6D0D-4208-B6D9-B99C56E58BAC}"/>
              </a:ext>
            </a:extLst>
          </p:cNvPr>
          <p:cNvCxnSpPr/>
          <p:nvPr/>
        </p:nvCxnSpPr>
        <p:spPr>
          <a:xfrm>
            <a:off x="9600445" y="5383767"/>
            <a:ext cx="0" cy="3690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623304-345F-4F6B-9FF7-DE16C73C34BF}"/>
              </a:ext>
            </a:extLst>
          </p:cNvPr>
          <p:cNvCxnSpPr/>
          <p:nvPr/>
        </p:nvCxnSpPr>
        <p:spPr>
          <a:xfrm>
            <a:off x="9600445" y="4410038"/>
            <a:ext cx="0" cy="3690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F195716A-B9D8-4AE2-B2D1-DA48C3AA8745}"/>
              </a:ext>
            </a:extLst>
          </p:cNvPr>
          <p:cNvCxnSpPr/>
          <p:nvPr/>
        </p:nvCxnSpPr>
        <p:spPr>
          <a:xfrm>
            <a:off x="9600445" y="3500101"/>
            <a:ext cx="0" cy="3690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37169612-2056-40D9-9C4E-7F81CF98A1EE}"/>
              </a:ext>
            </a:extLst>
          </p:cNvPr>
          <p:cNvCxnSpPr/>
          <p:nvPr/>
        </p:nvCxnSpPr>
        <p:spPr>
          <a:xfrm>
            <a:off x="9600445" y="2576355"/>
            <a:ext cx="0" cy="3690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801EFA22-25A6-4E09-BEDB-1519FF87E085}"/>
              </a:ext>
            </a:extLst>
          </p:cNvPr>
          <p:cNvSpPr txBox="1"/>
          <p:nvPr/>
        </p:nvSpPr>
        <p:spPr>
          <a:xfrm>
            <a:off x="483165" y="5568274"/>
            <a:ext cx="734168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flow of methodology to be applied is:-</a:t>
            </a:r>
          </a:p>
        </p:txBody>
      </p:sp>
    </p:spTree>
    <p:extLst>
      <p:ext uri="{BB962C8B-B14F-4D97-AF65-F5344CB8AC3E}">
        <p14:creationId xmlns:p14="http://schemas.microsoft.com/office/powerpoint/2010/main" val="58425920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7E9CC3-97AF-4201-A698-FAA9EDC1B9C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82528"/>
            <a:ext cx="5619654" cy="3180768"/>
          </a:xfrm>
          <a:prstGeom prst="rect">
            <a:avLst/>
          </a:prstGeom>
          <a:noFill/>
        </p:spPr>
      </p:pic>
      <p:pic>
        <p:nvPicPr>
          <p:cNvPr id="4" name="Picture 3">
            <a:extLst>
              <a:ext uri="{FF2B5EF4-FFF2-40B4-BE49-F238E27FC236}">
                <a16:creationId xmlns:a16="http://schemas.microsoft.com/office/drawing/2014/main" id="{36326C8C-91C1-40F8-9AED-16223BBE0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46" y="822955"/>
            <a:ext cx="5135325" cy="5350830"/>
          </a:xfrm>
          <a:prstGeom prst="rect">
            <a:avLst/>
          </a:prstGeom>
        </p:spPr>
      </p:pic>
    </p:spTree>
    <p:extLst>
      <p:ext uri="{BB962C8B-B14F-4D97-AF65-F5344CB8AC3E}">
        <p14:creationId xmlns:p14="http://schemas.microsoft.com/office/powerpoint/2010/main" val="196762550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fgif5">
            <a:hlinkClick r:id="" action="ppaction://media"/>
            <a:extLst>
              <a:ext uri="{FF2B5EF4-FFF2-40B4-BE49-F238E27FC236}">
                <a16:creationId xmlns:a16="http://schemas.microsoft.com/office/drawing/2014/main" id="{9F8ABA19-20BF-4B9F-BF5A-8CBA58EFFD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8131" y="275253"/>
            <a:ext cx="8276253" cy="3984171"/>
          </a:xfrm>
          <a:prstGeom prst="rect">
            <a:avLst/>
          </a:prstGeom>
        </p:spPr>
      </p:pic>
      <p:pic>
        <p:nvPicPr>
          <p:cNvPr id="5" name="Picture 4">
            <a:extLst>
              <a:ext uri="{FF2B5EF4-FFF2-40B4-BE49-F238E27FC236}">
                <a16:creationId xmlns:a16="http://schemas.microsoft.com/office/drawing/2014/main" id="{C3EB0A9A-D220-49EE-AE09-A0960CA9B47C}"/>
              </a:ext>
            </a:extLst>
          </p:cNvPr>
          <p:cNvPicPr>
            <a:picLocks noChangeAspect="1"/>
          </p:cNvPicPr>
          <p:nvPr/>
        </p:nvPicPr>
        <p:blipFill rotWithShape="1">
          <a:blip r:embed="rId5">
            <a:extLst>
              <a:ext uri="{28A0092B-C50C-407E-A947-70E740481C1C}">
                <a14:useLocalDpi xmlns:a14="http://schemas.microsoft.com/office/drawing/2010/main" val="0"/>
              </a:ext>
            </a:extLst>
          </a:blip>
          <a:srcRect r="1025" b="46239"/>
          <a:stretch/>
        </p:blipFill>
        <p:spPr>
          <a:xfrm>
            <a:off x="3107094" y="4590661"/>
            <a:ext cx="6307494" cy="1800808"/>
          </a:xfrm>
          <a:prstGeom prst="rect">
            <a:avLst/>
          </a:prstGeom>
        </p:spPr>
      </p:pic>
    </p:spTree>
    <p:extLst>
      <p:ext uri="{BB962C8B-B14F-4D97-AF65-F5344CB8AC3E}">
        <p14:creationId xmlns:p14="http://schemas.microsoft.com/office/powerpoint/2010/main" val="326672960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01423-F1F3-461E-937E-9D77C9CBC8A3}"/>
              </a:ext>
            </a:extLst>
          </p:cNvPr>
          <p:cNvSpPr txBox="1"/>
          <p:nvPr/>
        </p:nvSpPr>
        <p:spPr>
          <a:xfrm>
            <a:off x="0" y="298376"/>
            <a:ext cx="12007121"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Plan of Research</a:t>
            </a:r>
          </a:p>
        </p:txBody>
      </p:sp>
      <p:sp>
        <p:nvSpPr>
          <p:cNvPr id="3" name="TextBox 2">
            <a:extLst>
              <a:ext uri="{FF2B5EF4-FFF2-40B4-BE49-F238E27FC236}">
                <a16:creationId xmlns:a16="http://schemas.microsoft.com/office/drawing/2014/main" id="{E0274185-4DD9-4821-AF95-F9818197472E}"/>
              </a:ext>
            </a:extLst>
          </p:cNvPr>
          <p:cNvSpPr txBox="1"/>
          <p:nvPr/>
        </p:nvSpPr>
        <p:spPr>
          <a:xfrm>
            <a:off x="242339" y="1487728"/>
            <a:ext cx="11522440" cy="4401205"/>
          </a:xfrm>
          <a:prstGeom prst="rect">
            <a:avLst/>
          </a:prstGeom>
          <a:noFill/>
        </p:spPr>
        <p:txBody>
          <a:bodyPr wrap="square" rtlCol="0">
            <a:spAutoFit/>
          </a:bodyPr>
          <a:lstStyle/>
          <a:p>
            <a:pPr lvl="0" algn="just"/>
            <a:r>
              <a:rPr lang="en-US" sz="2800" dirty="0">
                <a:latin typeface="Times New Roman" panose="02020603050405020304" pitchFamily="18" charset="0"/>
                <a:cs typeface="Times New Roman" panose="02020603050405020304" pitchFamily="18" charset="0"/>
              </a:rPr>
              <a:t>1</a:t>
            </a:r>
            <a:r>
              <a:rPr lang="en-US" sz="2800" dirty="0"/>
              <a:t>. </a:t>
            </a:r>
            <a:r>
              <a:rPr lang="en-US" sz="2800" dirty="0">
                <a:latin typeface="Times New Roman" panose="02020603050405020304" pitchFamily="18" charset="0"/>
                <a:cs typeface="Times New Roman" panose="02020603050405020304" pitchFamily="18" charset="0"/>
              </a:rPr>
              <a:t>Literature Survey. </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dirty="0">
                <a:latin typeface="Times New Roman" panose="02020603050405020304" pitchFamily="18" charset="0"/>
                <a:cs typeface="Times New Roman" panose="02020603050405020304" pitchFamily="18" charset="0"/>
              </a:rPr>
              <a:t>2. Study of related work on deep fake video creation and detection techniques. </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dirty="0">
                <a:latin typeface="Times New Roman" panose="02020603050405020304" pitchFamily="18" charset="0"/>
                <a:cs typeface="Times New Roman" panose="02020603050405020304" pitchFamily="18" charset="0"/>
              </a:rPr>
              <a:t>3. Study of methodology to solve the problem of deep fake video.</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dirty="0">
                <a:latin typeface="Times New Roman" panose="02020603050405020304" pitchFamily="18" charset="0"/>
                <a:cs typeface="Times New Roman" panose="02020603050405020304" pitchFamily="18" charset="0"/>
              </a:rPr>
              <a:t>4. Perform the experiments to detect the deep fake videos using neural network technique.</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dirty="0">
                <a:latin typeface="Times New Roman" panose="02020603050405020304" pitchFamily="18" charset="0"/>
                <a:cs typeface="Times New Roman" panose="02020603050405020304" pitchFamily="18" charset="0"/>
              </a:rPr>
              <a:t>5. Conclude the result of deep fake video detection using neural network</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3286062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404</TotalTime>
  <Words>990</Words>
  <Application>Microsoft Office PowerPoint</Application>
  <PresentationFormat>Widescreen</PresentationFormat>
  <Paragraphs>88</Paragraphs>
  <Slides>13</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Castellar</vt:lpstr>
      <vt:lpstr>Franklin Gothic Book</vt:lpstr>
      <vt:lpstr>Times New Roman</vt:lpstr>
      <vt:lpstr>Wingdings</vt:lpstr>
      <vt:lpstr>Wingdings 2</vt:lpstr>
      <vt:lpstr>Technic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Tejaswini Hirudkar</dc:creator>
  <cp:lastModifiedBy>Pranay Shahare</cp:lastModifiedBy>
  <cp:revision>50</cp:revision>
  <dcterms:created xsi:type="dcterms:W3CDTF">2022-01-03T14:00:34Z</dcterms:created>
  <dcterms:modified xsi:type="dcterms:W3CDTF">2022-04-26T13:05:46Z</dcterms:modified>
</cp:coreProperties>
</file>